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25"/>
  </p:notesMasterIdLst>
  <p:sldIdLst>
    <p:sldId id="353" r:id="rId3"/>
    <p:sldId id="342" r:id="rId4"/>
    <p:sldId id="296" r:id="rId5"/>
    <p:sldId id="346" r:id="rId6"/>
    <p:sldId id="345" r:id="rId7"/>
    <p:sldId id="348" r:id="rId8"/>
    <p:sldId id="349" r:id="rId9"/>
    <p:sldId id="350" r:id="rId10"/>
    <p:sldId id="351" r:id="rId11"/>
    <p:sldId id="352" r:id="rId12"/>
    <p:sldId id="355" r:id="rId13"/>
    <p:sldId id="356" r:id="rId14"/>
    <p:sldId id="357" r:id="rId15"/>
    <p:sldId id="363" r:id="rId16"/>
    <p:sldId id="364" r:id="rId17"/>
    <p:sldId id="358" r:id="rId18"/>
    <p:sldId id="359" r:id="rId19"/>
    <p:sldId id="360" r:id="rId20"/>
    <p:sldId id="361" r:id="rId21"/>
    <p:sldId id="362" r:id="rId22"/>
    <p:sldId id="365" r:id="rId23"/>
    <p:sldId id="354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6EEF6-4F5B-4E99-ACA7-7EC6770F948D}" type="datetimeFigureOut">
              <a:rPr lang="zh-CN" altLang="en-US" smtClean="0"/>
              <a:t>2025-09-09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615E46-457F-45D3-8091-757F80E9F4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1946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22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5331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20913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739018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92252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16148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7299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56736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46899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488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emf"/><Relationship Id="rId4" Type="http://schemas.openxmlformats.org/officeDocument/2006/relationships/package" Target="../embeddings/Microsoft_Word___1.docx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4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My Favourite Subject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A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(Pronunciation-2f)</a:t>
            </a:r>
            <a:endParaRPr lang="en-US" altLang="zh-CN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18631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306560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often helps his mother do the housework.(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改为同义句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often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his mother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housework.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妈妈晚上经常听音乐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因为这样有助于睡眠。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Mum often listens to music at night, because it </a:t>
            </a:r>
            <a:r>
              <a:rPr lang="en-US" altLang="zh-CN" sz="2800" smtClean="0"/>
              <a:t>_______ ________ _______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249029" y="2438734"/>
            <a:ext cx="9412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helps</a:t>
            </a:r>
            <a:endParaRPr lang="zh-CN" altLang="en-US" sz="2800"/>
          </a:p>
        </p:txBody>
      </p:sp>
      <p:sp>
        <p:nvSpPr>
          <p:cNvPr id="4" name="矩形 3"/>
          <p:cNvSpPr/>
          <p:nvPr/>
        </p:nvSpPr>
        <p:spPr>
          <a:xfrm>
            <a:off x="5855258" y="2438734"/>
            <a:ext cx="8226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with</a:t>
            </a:r>
            <a:endParaRPr lang="zh-CN" altLang="en-US" sz="2800"/>
          </a:p>
        </p:txBody>
      </p:sp>
      <p:sp>
        <p:nvSpPr>
          <p:cNvPr id="5" name="矩形 4"/>
          <p:cNvSpPr/>
          <p:nvPr/>
        </p:nvSpPr>
        <p:spPr>
          <a:xfrm>
            <a:off x="7325189" y="3538070"/>
            <a:ext cx="36615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helps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her         sleep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747918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作业</a:t>
              </a:r>
              <a:r>
                <a:rPr lang="en-US" altLang="zh-CN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进阶演练</a:t>
              </a:r>
            </a:p>
          </p:txBody>
        </p:sp>
      </p:grpSp>
      <p:sp>
        <p:nvSpPr>
          <p:cNvPr id="3" name="矩形 2"/>
          <p:cNvSpPr>
            <a:spLocks noChangeAspect="1"/>
          </p:cNvSpPr>
          <p:nvPr/>
        </p:nvSpPr>
        <p:spPr>
          <a:xfrm>
            <a:off x="381000" y="837910"/>
            <a:ext cx="11430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基础巩固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一、找出画线部分的读音与其他三个不同的选项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.A.f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B.l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        C.l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D.f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mily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.A.sk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B.n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		C.k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D.histor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.A.b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oy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B.b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ring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C.enj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oy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D.j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oi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.A.s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ure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B.t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our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C.y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our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D.p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oor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.A.h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ere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B.th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ere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C.wh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ere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D.h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air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496180" y="204557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/>
          </a:p>
        </p:txBody>
      </p:sp>
      <p:sp>
        <p:nvSpPr>
          <p:cNvPr id="16" name="矩形 15"/>
          <p:cNvSpPr/>
          <p:nvPr/>
        </p:nvSpPr>
        <p:spPr>
          <a:xfrm>
            <a:off x="8458544" y="265175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/>
          </a:p>
        </p:txBody>
      </p:sp>
      <p:sp>
        <p:nvSpPr>
          <p:cNvPr id="17" name="矩形 16"/>
          <p:cNvSpPr/>
          <p:nvPr/>
        </p:nvSpPr>
        <p:spPr>
          <a:xfrm>
            <a:off x="4197596" y="314301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/>
          </a:p>
        </p:txBody>
      </p:sp>
      <p:sp>
        <p:nvSpPr>
          <p:cNvPr id="18" name="矩形 17"/>
          <p:cNvSpPr/>
          <p:nvPr/>
        </p:nvSpPr>
        <p:spPr>
          <a:xfrm>
            <a:off x="3774082" y="432357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  <p:sp>
        <p:nvSpPr>
          <p:cNvPr id="19" name="矩形 18"/>
          <p:cNvSpPr/>
          <p:nvPr/>
        </p:nvSpPr>
        <p:spPr>
          <a:xfrm>
            <a:off x="3774082" y="542767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271222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592295"/>
            <a:ext cx="11430000" cy="45132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二、根据句意及所给提示填空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.Would you please tell me the real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原因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for the accident(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事故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.My classmate Kate says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数学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is difficult for her, but I think it’s useful.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.My parents are free on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星期天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).They often go to see my grandma.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.History lessons can tell us something about the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students in our school is about 2,000.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5662004" y="1169450"/>
            <a:ext cx="112082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reason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706508" y="1736331"/>
            <a:ext cx="104067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maths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439379" y="2786718"/>
            <a:ext cx="140134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Sundays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025060" y="3896327"/>
            <a:ext cx="76174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past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788646" y="4499742"/>
            <a:ext cx="128112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number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795712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93945"/>
            <a:ext cx="11430000" cy="11331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能力提升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三、根据语境补全对话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TE7TRX91.eps" descr="id:2147493080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02236" y="1403734"/>
            <a:ext cx="8587528" cy="4739756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2127694" y="1818186"/>
            <a:ext cx="443845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What’s your favourite subject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443711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TE7TRX92.eps" descr="id:2147493087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72860" y="915929"/>
            <a:ext cx="9446281" cy="4848627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1901663" y="1294204"/>
            <a:ext cx="367280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Why do you like history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702613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TE7TRX93.eps" descr="id:2147493094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72860" y="730998"/>
            <a:ext cx="9446281" cy="5197941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5435975" y="1191462"/>
            <a:ext cx="514435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Can you help me with my Chinese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665668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504443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四、语法填空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name is Mike.I’m a student in No.3 Middle School.My school is very large and beautiful.My teachers and classmates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(be) nice to me.My favourite teacher is Mr Smith.He is very kind.I like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(he) very much.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8281913" y="2644148"/>
            <a:ext cx="62228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are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9735313" y="3196193"/>
            <a:ext cx="74251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him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407923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63657"/>
            <a:ext cx="11430000" cy="563359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have seven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(class) every day—four in the morning and three in the afternoon.Our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(one) class is at 8:00 in the morning.We have some subjects like English, maths,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(China),art and PE.My favourite subject is PE.It’s not easy for me to play basketball.I always ask my PE teacher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help.He is nice and always helps me.I don’t like history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it is boring.I have lunch with my classmates at school.Today is Friday.After lunch, I have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art class.It is fun!My school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(be) over at 16:30.After school, I always play basketball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my friends.It’s really relaxing.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have a good time at school.I love my school.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156446" y="473931"/>
            <a:ext cx="117852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classes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594828" y="997912"/>
            <a:ext cx="76335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first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564059" y="1580779"/>
            <a:ext cx="133882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Chinese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125853" y="2716755"/>
            <a:ext cx="60465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for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273098" y="3259905"/>
            <a:ext cx="131799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because</a:t>
            </a:r>
            <a:endParaRPr lang="zh-CN" altLang="en-US" sz="28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9379987" y="3822224"/>
            <a:ext cx="52290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an</a:t>
            </a:r>
            <a:endParaRPr lang="zh-CN" altLang="en-US" sz="28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4602953" y="4375648"/>
            <a:ext cx="42351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is</a:t>
            </a:r>
            <a:endParaRPr lang="zh-CN" altLang="en-US" sz="28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4745710" y="4937967"/>
            <a:ext cx="82266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with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596024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58331"/>
            <a:ext cx="11430000" cy="11331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思维拓展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五、阅读理解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283625396"/>
              </p:ext>
            </p:extLst>
          </p:nvPr>
        </p:nvGraphicFramePr>
        <p:xfrm>
          <a:off x="381000" y="1570594"/>
          <a:ext cx="11430000" cy="4318508"/>
        </p:xfrm>
        <a:graphic>
          <a:graphicData uri="http://schemas.openxmlformats.org/drawingml/2006/table">
            <a:tbl>
              <a:tblPr firstRow="1" firstCol="1" bandRow="1"/>
              <a:tblGrid>
                <a:gridCol w="1143000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Some of my friends say English is difficult, but I don’t think so.It’s my favourite subject.I have English classes from Tuesday to Thursday.I’m happy to learn English.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 algn="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Zhang Xue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 friend Mary doesn’t like history.She thinks it’s really boring.But I think history is useful.It can help me know a lot about our country.So I want to learn it well.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Linda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1679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183801007"/>
              </p:ext>
            </p:extLst>
          </p:nvPr>
        </p:nvGraphicFramePr>
        <p:xfrm>
          <a:off x="381000" y="739740"/>
          <a:ext cx="11430000" cy="4337704"/>
        </p:xfrm>
        <a:graphic>
          <a:graphicData uri="http://schemas.openxmlformats.org/drawingml/2006/table">
            <a:tbl>
              <a:tblPr firstRow="1" firstCol="1" bandRow="1"/>
              <a:tblGrid>
                <a:gridCol w="11430000"/>
              </a:tblGrid>
              <a:tr h="217845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Geography is my favourite subject.It can help me when I travel(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旅游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).I have geography only on Monday afternoon.My geography teacher Mr Wang is fun and I like his lessons.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 algn="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Frank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Some students don’t like maths because they think it’s difficult.But I like it best.I think it’s interesting.I have maths every day.My maths teacher is great.I can learn a lot from him.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 algn="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Lisa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7568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80362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46877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5" name="圆角矩形 4">
            <a:hlinkClick r:id="rId4" action="ppaction://hlinksldjump"/>
          </p:cNvPr>
          <p:cNvSpPr/>
          <p:nvPr/>
        </p:nvSpPr>
        <p:spPr>
          <a:xfrm>
            <a:off x="6477060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>
                <a:latin typeface="华文隶书" panose="02010800040101010101" pitchFamily="2" charset="-122"/>
                <a:ea typeface="华文隶书" panose="02010800040101010101" pitchFamily="2" charset="-122"/>
              </a:rPr>
              <a:t>作业</a:t>
            </a:r>
            <a:r>
              <a:rPr lang="en-US" altLang="zh-CN" sz="360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>
                <a:latin typeface="华文隶书" panose="02010800040101010101" pitchFamily="2" charset="-122"/>
                <a:ea typeface="华文隶书" panose="02010800040101010101" pitchFamily="2" charset="-122"/>
              </a:rPr>
              <a:t>进阶演练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65772"/>
            <a:ext cx="11430000" cy="51337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.When does Zhang Xue have English classes?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A.On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Monday.		B.On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Tuesday.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C.On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Friday.		D.On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Saturday.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.What does Linda think of history?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A.Difficult.	B.Boring.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C.Useful.	D.Interesting.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.What is Lisa’s favourite subject?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A.English.	B.History.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C.Geography.	D.Maths.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180624" y="306868"/>
            <a:ext cx="513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 </a:t>
            </a:r>
            <a:endParaRPr lang="zh-CN" altLang="en-US" sz="2800"/>
          </a:p>
        </p:txBody>
      </p:sp>
      <p:sp>
        <p:nvSpPr>
          <p:cNvPr id="4" name="矩形 3"/>
          <p:cNvSpPr/>
          <p:nvPr/>
        </p:nvSpPr>
        <p:spPr>
          <a:xfrm>
            <a:off x="5672486" y="197584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  <p:sp>
        <p:nvSpPr>
          <p:cNvPr id="5" name="矩形 4"/>
          <p:cNvSpPr/>
          <p:nvPr/>
        </p:nvSpPr>
        <p:spPr>
          <a:xfrm>
            <a:off x="5460729" y="368766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705877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797779"/>
            <a:ext cx="114300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student(s) talk(s) about the teachers.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A.One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B.Two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C.Three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D.Four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.From the passage, we can know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A.maths is Frank’s favourite subject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B.Zhang Xue likes to have history classes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C.Frank doesn’t like his geography teacher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D.Lisa has a great maths teacher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53115" y="79777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/>
          </a:p>
        </p:txBody>
      </p:sp>
      <p:sp>
        <p:nvSpPr>
          <p:cNvPr id="4" name="矩形 3"/>
          <p:cNvSpPr/>
          <p:nvPr/>
        </p:nvSpPr>
        <p:spPr>
          <a:xfrm>
            <a:off x="5672486" y="254079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741035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73346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082780"/>
            <a:ext cx="11430000" cy="51337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一、写出与下面音标对应的字母或字母组合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./eI/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./aI/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./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NEU-BZ-S92"/>
                <a:cs typeface="Times New Roman" panose="02020603050405020304" pitchFamily="18" charset="0"/>
              </a:rPr>
              <a:t>ɔ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I/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./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NEU-BZ-S92"/>
                <a:cs typeface="Times New Roman" panose="02020603050405020304" pitchFamily="18" charset="0"/>
              </a:rPr>
              <a:t>əʊ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./a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NEU-BZ-S92"/>
                <a:cs typeface="Times New Roman" panose="02020603050405020304" pitchFamily="18" charset="0"/>
              </a:rPr>
              <a:t>ʊ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./I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NEU-BZ-S92"/>
                <a:cs typeface="Times New Roman" panose="02020603050405020304" pitchFamily="18" charset="0"/>
              </a:rPr>
              <a:t>ə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./e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NEU-BZ-S92"/>
                <a:cs typeface="Times New Roman" panose="02020603050405020304" pitchFamily="18" charset="0"/>
              </a:rPr>
              <a:t>ə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./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NEU-BZ-S92"/>
                <a:cs typeface="Times New Roman" panose="02020603050405020304" pitchFamily="18" charset="0"/>
              </a:rPr>
              <a:t>ʊə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1302239" y="1633214"/>
            <a:ext cx="87075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a; ay</a:t>
            </a:r>
            <a:endParaRPr lang="zh-CN" altLang="en-US" sz="28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1302239" y="2157195"/>
            <a:ext cx="65274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i; y</a:t>
            </a:r>
            <a:endParaRPr lang="zh-CN" altLang="en-US" sz="28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1302239" y="2701346"/>
            <a:ext cx="101181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oy; oi</a:t>
            </a:r>
            <a:endParaRPr lang="zh-CN" altLang="en-US" sz="28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1302239" y="3273939"/>
            <a:ext cx="89159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o; oa</a:t>
            </a:r>
            <a:endParaRPr lang="zh-CN" altLang="en-US" sz="28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1509186" y="3823992"/>
            <a:ext cx="117211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ow; ou</a:t>
            </a:r>
            <a:endParaRPr lang="zh-CN" altLang="en-US" sz="280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1470714" y="4416827"/>
            <a:ext cx="124906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ear; ere</a:t>
            </a:r>
            <a:endParaRPr lang="zh-CN" altLang="en-US" sz="280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1302239" y="4968872"/>
            <a:ext cx="181652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air; ear;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are</a:t>
            </a:r>
            <a:endParaRPr lang="zh-CN" altLang="en-US" sz="2800"/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1281691" y="5509032"/>
            <a:ext cx="198002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ure; our; oor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736656"/>
            <a:ext cx="11430000" cy="5922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二、根据读音规则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>
                <a:solidFill>
                  <a:srgbClr val="000000"/>
                </a:solidFill>
                <a:effectLst/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effectLst/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按要求连</a:t>
            </a:r>
            <a:r>
              <a:rPr lang="zh-CN" altLang="zh-CN" sz="280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读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3780709"/>
              </p:ext>
            </p:extLst>
          </p:nvPr>
        </p:nvGraphicFramePr>
        <p:xfrm>
          <a:off x="458424" y="2433306"/>
          <a:ext cx="11275153" cy="9919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" name="文档" r:id="rId4" imgW="4510061" imgH="396776" progId="Word.Document.12">
                  <p:embed/>
                </p:oleObj>
              </mc:Choice>
              <mc:Fallback>
                <p:oleObj name="文档" r:id="rId4" imgW="4510061" imgH="39677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8424" y="2433306"/>
                        <a:ext cx="11275153" cy="9919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458424" y="3243386"/>
            <a:ext cx="543739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略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7489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305339"/>
            <a:ext cx="11430000" cy="39339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Because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I’m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good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numbers.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因为我善于运用数字。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good with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灵巧的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善于应付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Mark will be a good teacher because he is good with children.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马克会成为一名好老师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因为他善于与孩子们打交道。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Linda is good with her hands.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琳达有一双巧手。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68606"/>
            <a:ext cx="11430000" cy="5922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“good+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介词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结构还有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good at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good to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good for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等。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005313704"/>
              </p:ext>
            </p:extLst>
          </p:nvPr>
        </p:nvGraphicFramePr>
        <p:xfrm>
          <a:off x="381000" y="1008862"/>
          <a:ext cx="11430000" cy="4992624"/>
        </p:xfrm>
        <a:graphic>
          <a:graphicData uri="http://schemas.openxmlformats.org/drawingml/2006/table">
            <a:tbl>
              <a:tblPr firstRow="1" firstCol="1" bandRow="1"/>
              <a:tblGrid>
                <a:gridCol w="2074524"/>
                <a:gridCol w="2938409"/>
                <a:gridCol w="6417067"/>
              </a:tblGrid>
              <a:tr h="5461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短语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意义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例句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305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good with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灵巧的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善于应付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 is good with words.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他能言善辩。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 you good with old people?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你善于与老年人相处吗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73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good at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擅长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am good at playing tennis.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我擅长打网球。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 is very good at his work.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他工作非常出色。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115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044517861"/>
              </p:ext>
            </p:extLst>
          </p:nvPr>
        </p:nvGraphicFramePr>
        <p:xfrm>
          <a:off x="381000" y="1560688"/>
          <a:ext cx="11430000" cy="2773680"/>
        </p:xfrm>
        <a:graphic>
          <a:graphicData uri="http://schemas.openxmlformats.org/drawingml/2006/table">
            <a:tbl>
              <a:tblPr firstRow="1" firstCol="1" bandRow="1"/>
              <a:tblGrid>
                <a:gridCol w="2064249"/>
                <a:gridCol w="2578814"/>
                <a:gridCol w="6786937"/>
              </a:tblGrid>
              <a:tr h="5461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短语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意义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例句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565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good to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对某人很好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Our English teacher is good to all of us.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我们的英语老师对我们都很好。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86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good for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对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有好处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Doing exercise is good for health.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锻炼身体对健康有好处。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468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529916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Mr Smith is a good teacher, and he is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his students.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A.kind of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B.good with	    C.fun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D.good at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 Hua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English. She often helps me learn new words.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A.is good for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B.is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good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       C.is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good to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D.is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good in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533353" y="2141256"/>
            <a:ext cx="513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 </a:t>
            </a:r>
            <a:endParaRPr lang="zh-CN" altLang="en-US" sz="2800"/>
          </a:p>
        </p:txBody>
      </p:sp>
      <p:sp>
        <p:nvSpPr>
          <p:cNvPr id="7" name="矩形 6"/>
          <p:cNvSpPr/>
          <p:nvPr/>
        </p:nvSpPr>
        <p:spPr>
          <a:xfrm>
            <a:off x="2228481" y="3226975"/>
            <a:ext cx="513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 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78156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95906"/>
            <a:ext cx="11430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.Can you help me with this subject?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你能帮我学习这门课程吗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help sb with sth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帮助某人做某事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mother would help me with my schoolwork.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我的母亲会辅导我的功课。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help sb (to) do sth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与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help sb with sth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意思相同。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Reading can help us think deeply.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读书可以帮助我们进行深入思考。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I’d like to help you with the project.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我愿意帮你做那个项目。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903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321</TotalTime>
  <Words>696</Words>
  <Application>Microsoft Office PowerPoint</Application>
  <PresentationFormat>宽屏</PresentationFormat>
  <Paragraphs>167</Paragraphs>
  <Slides>22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6" baseType="lpstr">
      <vt:lpstr>NEU-BZ-S92</vt:lpstr>
      <vt:lpstr>方正大雅宋简体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59</cp:revision>
  <dcterms:created xsi:type="dcterms:W3CDTF">2021-07-19T03:09:34Z</dcterms:created>
  <dcterms:modified xsi:type="dcterms:W3CDTF">2025-09-09T07:08:57Z</dcterms:modified>
</cp:coreProperties>
</file>